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
      <p:font typeface="Heebo Light"/>
      <p:regular r:id="rId24"/>
    </p:embeddedFont>
    <p:embeddedFont>
      <p:font typeface="Heebo Ligh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doi.org/10.1007/s10462-022-10195-4" TargetMode="External"/><Relationship Id="rId2" Type="http://schemas.openxmlformats.org/officeDocument/2006/relationships/hyperlink" Target="https://doi.org/10.1007/s44230-022-00001-3" TargetMode="External"/><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62795"/>
            <a:ext cx="7556421" cy="2267903"/>
          </a:xfrm>
          <a:prstGeom prst="rect">
            <a:avLst/>
          </a:prstGeom>
          <a:noFill/>
          <a:ln/>
        </p:spPr>
        <p:txBody>
          <a:bodyPr wrap="square" lIns="0" tIns="0" rIns="0" bIns="0" rtlCol="0" anchor="t"/>
          <a:lstStyle/>
          <a:p>
            <a:pPr indent="0" marL="0">
              <a:lnSpc>
                <a:spcPts val="4450"/>
              </a:lnSpc>
              <a:buNone/>
            </a:pPr>
            <a:r>
              <a:rPr lang="en-US" sz="3550" b="1" dirty="0">
                <a:solidFill>
                  <a:srgbClr val="F2F0F4"/>
                </a:solidFill>
                <a:latin typeface="Montserrat" pitchFamily="34" charset="0"/>
                <a:ea typeface="Montserrat" pitchFamily="34" charset="-122"/>
                <a:cs typeface="Montserrat" pitchFamily="34" charset="-120"/>
              </a:rPr>
              <a:t>Improving Email Spam Detection: A Deep Learning Approach with GloVe Embeddings and LSTM</a:t>
            </a:r>
            <a:endParaRPr lang="en-US" sz="3550" dirty="0"/>
          </a:p>
        </p:txBody>
      </p:sp>
      <p:sp>
        <p:nvSpPr>
          <p:cNvPr id="4" name="Text 1"/>
          <p:cNvSpPr/>
          <p:nvPr/>
        </p:nvSpPr>
        <p:spPr>
          <a:xfrm>
            <a:off x="6280190" y="488584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Avas Bajracharya </a:t>
            </a:r>
            <a:endParaRPr lang="en-US" sz="1750" dirty="0"/>
          </a:p>
        </p:txBody>
      </p:sp>
      <p:sp>
        <p:nvSpPr>
          <p:cNvPr id="5" name="Text 2"/>
          <p:cNvSpPr/>
          <p:nvPr/>
        </p:nvSpPr>
        <p:spPr>
          <a:xfrm>
            <a:off x="6280190" y="5503902"/>
            <a:ext cx="7556421"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Taiwo Jegede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90995"/>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Integrating GloVe and LSTM for Spam Classification</a:t>
            </a:r>
            <a:endParaRPr lang="en-US" sz="4450" dirty="0"/>
          </a:p>
        </p:txBody>
      </p:sp>
      <p:sp>
        <p:nvSpPr>
          <p:cNvPr id="3" name="Text 1"/>
          <p:cNvSpPr/>
          <p:nvPr/>
        </p:nvSpPr>
        <p:spPr>
          <a:xfrm>
            <a:off x="793790" y="3162181"/>
            <a:ext cx="13042821" cy="1088708"/>
          </a:xfrm>
          <a:prstGeom prst="rect">
            <a:avLst/>
          </a:prstGeom>
          <a:noFill/>
          <a:ln/>
        </p:spPr>
        <p:txBody>
          <a:bodyPr wrap="square" lIns="0" tIns="0" rIns="0" bIns="0" rtlCol="0" anchor="t"/>
          <a:lstStyle/>
          <a:p>
            <a:pPr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Input Layer:</a:t>
            </a:r>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Each email is represented as a matrix, where the rows are the word embeddings from the pre-trained GloVe model and the columns are the sequence of words in the email. This allows the model to leverage the semantic information captured by the GloVe vectors.</a:t>
            </a:r>
            <a:endParaRPr lang="en-US" sz="1750" dirty="0"/>
          </a:p>
        </p:txBody>
      </p:sp>
      <p:sp>
        <p:nvSpPr>
          <p:cNvPr id="4" name="Text 2"/>
          <p:cNvSpPr/>
          <p:nvPr/>
        </p:nvSpPr>
        <p:spPr>
          <a:xfrm>
            <a:off x="793790" y="4506039"/>
            <a:ext cx="13042821" cy="1088708"/>
          </a:xfrm>
          <a:prstGeom prst="rect">
            <a:avLst/>
          </a:prstGeom>
          <a:noFill/>
          <a:ln/>
        </p:spPr>
        <p:txBody>
          <a:bodyPr wrap="square" lIns="0" tIns="0" rIns="0" bIns="0" rtlCol="0" anchor="t"/>
          <a:lstStyle/>
          <a:p>
            <a:pPr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LSTM Layer:</a:t>
            </a:r>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The LSTM processes the sequence of word embeddings, learning the temporal dependencies and patterns in the email text. For example, it may learn that phrases like "win free money" are strong spam indicators, while "meeting scheduled tomorrow" are more likely to be legitimate emails.</a:t>
            </a:r>
            <a:endParaRPr lang="en-US" sz="1750" dirty="0"/>
          </a:p>
        </p:txBody>
      </p:sp>
      <p:sp>
        <p:nvSpPr>
          <p:cNvPr id="5" name="Text 3"/>
          <p:cNvSpPr/>
          <p:nvPr/>
        </p:nvSpPr>
        <p:spPr>
          <a:xfrm>
            <a:off x="793790" y="5849898"/>
            <a:ext cx="13042821" cy="1088708"/>
          </a:xfrm>
          <a:prstGeom prst="rect">
            <a:avLst/>
          </a:prstGeom>
          <a:noFill/>
          <a:ln/>
        </p:spPr>
        <p:txBody>
          <a:bodyPr wrap="square" lIns="0" tIns="0" rIns="0" bIns="0" rtlCol="0" anchor="t"/>
          <a:lstStyle/>
          <a:p>
            <a:pPr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Dense Output Layer:</a:t>
            </a:r>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The final output of the LSTM is passed through a dense layer with a sigmoid activation function to classify the email as spam (1) or ham (0). This allows the model to produce a probabilistic output, which can be useful for setting thresholds and integrating with other systems.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9979"/>
            <a:ext cx="8810268"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Evaluating Model Performance</a:t>
            </a:r>
            <a:endParaRPr lang="en-US" sz="4450" dirty="0"/>
          </a:p>
        </p:txBody>
      </p:sp>
      <p:pic>
        <p:nvPicPr>
          <p:cNvPr id="4" name="Image 1" descr="preencoded.png">    </p:cNvPr>
          <p:cNvPicPr>
            <a:picLocks noChangeAspect="1"/>
          </p:cNvPicPr>
          <p:nvPr/>
        </p:nvPicPr>
        <p:blipFill>
          <a:blip r:embed="rId2"/>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Accuracy</a:t>
            </a:r>
            <a:endParaRPr lang="en-US" sz="2200" dirty="0"/>
          </a:p>
        </p:txBody>
      </p:sp>
      <p:sp>
        <p:nvSpPr>
          <p:cNvPr id="6" name="Text 2"/>
          <p:cNvSpPr/>
          <p:nvPr/>
        </p:nvSpPr>
        <p:spPr>
          <a:xfrm>
            <a:off x="793790" y="5973128"/>
            <a:ext cx="3005495"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overall percentage of correct predictions made by the model.</a:t>
            </a:r>
            <a:endParaRPr lang="en-US" sz="1750" dirty="0"/>
          </a:p>
        </p:txBody>
      </p:sp>
      <p:pic>
        <p:nvPicPr>
          <p:cNvPr id="7" name="Image 2" descr="preencoded.png">    </p:cNvPr>
          <p:cNvPicPr>
            <a:picLocks noChangeAspect="1"/>
          </p:cNvPicPr>
          <p:nvPr/>
        </p:nvPicPr>
        <p:blipFill>
          <a:blip r:embed="rId3"/>
          <a:stretch>
            <a:fillRect/>
          </a:stretch>
        </p:blipFill>
        <p:spPr>
          <a:xfrm>
            <a:off x="4139446" y="4688919"/>
            <a:ext cx="566976" cy="566976"/>
          </a:xfrm>
          <a:prstGeom prst="rect">
            <a:avLst/>
          </a:prstGeom>
        </p:spPr>
      </p:pic>
      <p:sp>
        <p:nvSpPr>
          <p:cNvPr id="8" name="Text 3"/>
          <p:cNvSpPr/>
          <p:nvPr/>
        </p:nvSpPr>
        <p:spPr>
          <a:xfrm>
            <a:off x="4139446" y="5482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Precision</a:t>
            </a:r>
            <a:endParaRPr lang="en-US" sz="2200" dirty="0"/>
          </a:p>
        </p:txBody>
      </p:sp>
      <p:sp>
        <p:nvSpPr>
          <p:cNvPr id="9" name="Text 4"/>
          <p:cNvSpPr/>
          <p:nvPr/>
        </p:nvSpPr>
        <p:spPr>
          <a:xfrm>
            <a:off x="4139446" y="5973128"/>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proportion of true positives among all the positive predictions.</a:t>
            </a:r>
            <a:endParaRPr lang="en-US" sz="1750" dirty="0"/>
          </a:p>
        </p:txBody>
      </p:sp>
      <p:pic>
        <p:nvPicPr>
          <p:cNvPr id="10" name="Image 3" descr="preencoded.png">    </p:cNvPr>
          <p:cNvPicPr>
            <a:picLocks noChangeAspect="1"/>
          </p:cNvPicPr>
          <p:nvPr/>
        </p:nvPicPr>
        <p:blipFill>
          <a:blip r:embed="rId4"/>
          <a:stretch>
            <a:fillRect/>
          </a:stretch>
        </p:blipFill>
        <p:spPr>
          <a:xfrm>
            <a:off x="7485221" y="4688919"/>
            <a:ext cx="566976" cy="566976"/>
          </a:xfrm>
          <a:prstGeom prst="rect">
            <a:avLst/>
          </a:prstGeom>
        </p:spPr>
      </p:pic>
      <p:sp>
        <p:nvSpPr>
          <p:cNvPr id="11" name="Text 5"/>
          <p:cNvSpPr/>
          <p:nvPr/>
        </p:nvSpPr>
        <p:spPr>
          <a:xfrm>
            <a:off x="7485221" y="5482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Recall</a:t>
            </a:r>
            <a:endParaRPr lang="en-US" sz="2200" dirty="0"/>
          </a:p>
        </p:txBody>
      </p:sp>
      <p:sp>
        <p:nvSpPr>
          <p:cNvPr id="12" name="Text 6"/>
          <p:cNvSpPr/>
          <p:nvPr/>
        </p:nvSpPr>
        <p:spPr>
          <a:xfrm>
            <a:off x="7485221" y="5973128"/>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proportion of true positives that the model correctly identified.</a:t>
            </a:r>
            <a:endParaRPr lang="en-US" sz="1750" dirty="0"/>
          </a:p>
        </p:txBody>
      </p:sp>
      <p:pic>
        <p:nvPicPr>
          <p:cNvPr id="13" name="Image 4" descr="preencoded.png">    </p:cNvPr>
          <p:cNvPicPr>
            <a:picLocks noChangeAspect="1"/>
          </p:cNvPicPr>
          <p:nvPr/>
        </p:nvPicPr>
        <p:blipFill>
          <a:blip r:embed="rId5"/>
          <a:stretch>
            <a:fillRect/>
          </a:stretch>
        </p:blipFill>
        <p:spPr>
          <a:xfrm>
            <a:off x="10830997" y="4688919"/>
            <a:ext cx="566976" cy="566976"/>
          </a:xfrm>
          <a:prstGeom prst="rect">
            <a:avLst/>
          </a:prstGeom>
        </p:spPr>
      </p:pic>
      <p:sp>
        <p:nvSpPr>
          <p:cNvPr id="14" name="Text 7"/>
          <p:cNvSpPr/>
          <p:nvPr/>
        </p:nvSpPr>
        <p:spPr>
          <a:xfrm>
            <a:off x="10830997" y="5482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F1-Score</a:t>
            </a:r>
            <a:endParaRPr lang="en-US" sz="2200" dirty="0"/>
          </a:p>
        </p:txBody>
      </p:sp>
      <p:sp>
        <p:nvSpPr>
          <p:cNvPr id="15" name="Text 8"/>
          <p:cNvSpPr/>
          <p:nvPr/>
        </p:nvSpPr>
        <p:spPr>
          <a:xfrm>
            <a:off x="10830997" y="5973128"/>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harmonic mean of precision and recall, providing a balanced performance metric.</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818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Future Directions</a:t>
            </a:r>
            <a:endParaRPr lang="en-US" sz="4450" dirty="0"/>
          </a:p>
        </p:txBody>
      </p:sp>
      <p:sp>
        <p:nvSpPr>
          <p:cNvPr id="4" name="Shape 1"/>
          <p:cNvSpPr/>
          <p:nvPr/>
        </p:nvSpPr>
        <p:spPr>
          <a:xfrm>
            <a:off x="6280190" y="2761059"/>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473904" y="2846070"/>
            <a:ext cx="122873"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2761059"/>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Effective Spam Detection</a:t>
            </a:r>
            <a:endParaRPr lang="en-US" sz="2200" dirty="0"/>
          </a:p>
        </p:txBody>
      </p:sp>
      <p:sp>
        <p:nvSpPr>
          <p:cNvPr id="7" name="Text 4"/>
          <p:cNvSpPr/>
          <p:nvPr/>
        </p:nvSpPr>
        <p:spPr>
          <a:xfrm>
            <a:off x="7017306" y="3605808"/>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combination of GloVe word embeddings and LSTM classifiers has proven to be a powerful approach for accurate email spam detection.</a:t>
            </a:r>
            <a:endParaRPr lang="en-US" sz="1750" dirty="0"/>
          </a:p>
        </p:txBody>
      </p:sp>
      <p:sp>
        <p:nvSpPr>
          <p:cNvPr id="8" name="Shape 5"/>
          <p:cNvSpPr/>
          <p:nvPr/>
        </p:nvSpPr>
        <p:spPr>
          <a:xfrm>
            <a:off x="10171867" y="2761059"/>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10330339" y="2846070"/>
            <a:ext cx="193238"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2761059"/>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Ongoing Improvements</a:t>
            </a:r>
            <a:endParaRPr lang="en-US" sz="2200" dirty="0"/>
          </a:p>
        </p:txBody>
      </p:sp>
      <p:sp>
        <p:nvSpPr>
          <p:cNvPr id="11" name="Text 8"/>
          <p:cNvSpPr/>
          <p:nvPr/>
        </p:nvSpPr>
        <p:spPr>
          <a:xfrm>
            <a:off x="10908983" y="3605808"/>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Continued research and development in areas like adversarial training and multi-modal analysis can further enhance the system's robustness.</a:t>
            </a:r>
            <a:endParaRPr lang="en-US" sz="1750" dirty="0"/>
          </a:p>
        </p:txBody>
      </p:sp>
      <p:sp>
        <p:nvSpPr>
          <p:cNvPr id="12" name="Shape 9"/>
          <p:cNvSpPr/>
          <p:nvPr/>
        </p:nvSpPr>
        <p:spPr>
          <a:xfrm>
            <a:off x="6280190" y="6265188"/>
            <a:ext cx="510302" cy="510302"/>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6439376" y="6350198"/>
            <a:ext cx="191929"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7017306" y="6265188"/>
            <a:ext cx="2984183"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Broader Applications</a:t>
            </a:r>
            <a:endParaRPr lang="en-US" sz="2200" dirty="0"/>
          </a:p>
        </p:txBody>
      </p:sp>
      <p:sp>
        <p:nvSpPr>
          <p:cNvPr id="15" name="Text 12"/>
          <p:cNvSpPr/>
          <p:nvPr/>
        </p:nvSpPr>
        <p:spPr>
          <a:xfrm>
            <a:off x="7017306" y="6755606"/>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techniques demonstrated here can be applied to a range of text classification tasks beyond just email spam detection.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58663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References</a:t>
            </a:r>
            <a:endParaRPr lang="en-US" sz="4450" dirty="0"/>
          </a:p>
        </p:txBody>
      </p:sp>
      <p:sp>
        <p:nvSpPr>
          <p:cNvPr id="3" name="Text 1"/>
          <p:cNvSpPr/>
          <p:nvPr/>
        </p:nvSpPr>
        <p:spPr>
          <a:xfrm>
            <a:off x="793790" y="3749040"/>
            <a:ext cx="130428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[1] F. Jáñez-Martino, R. Alaiz-Rodríguez, V. González-Castro, E. Fidalgo, and E. Alegre, “A review of spam email detection: analysis of spammer strategies and the dataset shift problem,” Artificial Intelligence Review, vol. 56, May 2022, doi: </a:t>
            </a:r>
            <a:pPr algn="l" indent="0" marL="0">
              <a:lnSpc>
                <a:spcPts val="2850"/>
              </a:lnSpc>
              <a:buNone/>
            </a:pPr>
            <a:r>
              <a:rPr lang="en-US" sz="1750" u="sng" dirty="0">
                <a:solidFill>
                  <a:srgbClr val="8252E0"/>
                </a:solidFill>
                <a:latin typeface="Heebo Light" pitchFamily="34" charset="0"/>
                <a:ea typeface="Heebo Light" pitchFamily="34" charset="-122"/>
                <a:cs typeface="Heebo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https://doi.org/10.1007/s10462-022-10195-4</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a:t>
            </a:r>
            <a:endParaRPr lang="en-US" sz="1750" dirty="0"/>
          </a:p>
        </p:txBody>
      </p:sp>
      <p:sp>
        <p:nvSpPr>
          <p:cNvPr id="4" name="Text 2"/>
          <p:cNvSpPr/>
          <p:nvPr/>
        </p:nvSpPr>
        <p:spPr>
          <a:xfrm>
            <a:off x="793790" y="491704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[2] L. He, X. Wang, H. Chen, and G. Xu, “Online Spam Review Detection: A Survey of Literature,” Human-Centric Intelligent Systems, vol. 2, no. 1–2, pp. 14–30, May 2022, doi: </a:t>
            </a:r>
            <a:pPr algn="l" indent="0" marL="0">
              <a:lnSpc>
                <a:spcPts val="2850"/>
              </a:lnSpc>
              <a:buNone/>
            </a:pPr>
            <a:r>
              <a:rPr lang="en-US" sz="1750" u="sng" dirty="0">
                <a:solidFill>
                  <a:srgbClr val="8252E0"/>
                </a:solidFill>
                <a:latin typeface="Heebo Light" pitchFamily="34" charset="0"/>
                <a:ea typeface="Heebo Light" pitchFamily="34" charset="-122"/>
                <a:cs typeface="Heebo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https://doi.org/10.1007/s44230-022-00001-3</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418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The Growing Challenge of Email Spam</a:t>
            </a:r>
            <a:endParaRPr lang="en-US" sz="4450" dirty="0"/>
          </a:p>
        </p:txBody>
      </p:sp>
      <p:sp>
        <p:nvSpPr>
          <p:cNvPr id="4" name="Text 1"/>
          <p:cNvSpPr/>
          <p:nvPr/>
        </p:nvSpPr>
        <p:spPr>
          <a:xfrm>
            <a:off x="6280190" y="306871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The Problem</a:t>
            </a:r>
            <a:endParaRPr lang="en-US" sz="2200" dirty="0"/>
          </a:p>
        </p:txBody>
      </p:sp>
      <p:sp>
        <p:nvSpPr>
          <p:cNvPr id="5" name="Text 2"/>
          <p:cNvSpPr/>
          <p:nvPr/>
        </p:nvSpPr>
        <p:spPr>
          <a:xfrm>
            <a:off x="6280190" y="364986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Not all messages are legitimate.</a:t>
            </a:r>
            <a:endParaRPr lang="en-US" sz="1750" dirty="0"/>
          </a:p>
        </p:txBody>
      </p:sp>
      <p:sp>
        <p:nvSpPr>
          <p:cNvPr id="6" name="Text 3"/>
          <p:cNvSpPr/>
          <p:nvPr/>
        </p:nvSpPr>
        <p:spPr>
          <a:xfrm>
            <a:off x="6280190" y="4454962"/>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Unsolicited messages can pose risks to users.</a:t>
            </a:r>
            <a:endParaRPr lang="en-US" sz="1750" dirty="0"/>
          </a:p>
        </p:txBody>
      </p:sp>
      <p:sp>
        <p:nvSpPr>
          <p:cNvPr id="7" name="Text 4"/>
          <p:cNvSpPr/>
          <p:nvPr/>
        </p:nvSpPr>
        <p:spPr>
          <a:xfrm>
            <a:off x="10342721" y="3068717"/>
            <a:ext cx="3501509" cy="708660"/>
          </a:xfrm>
          <a:prstGeom prst="rect">
            <a:avLst/>
          </a:prstGeom>
          <a:noFill/>
          <a:ln/>
        </p:spPr>
        <p:txBody>
          <a:bodyPr wrap="squar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Examples of Spam Objectives:</a:t>
            </a:r>
            <a:endParaRPr lang="en-US" sz="2200" dirty="0"/>
          </a:p>
        </p:txBody>
      </p:sp>
      <p:sp>
        <p:nvSpPr>
          <p:cNvPr id="8" name="Text 5"/>
          <p:cNvSpPr/>
          <p:nvPr/>
        </p:nvSpPr>
        <p:spPr>
          <a:xfrm>
            <a:off x="10342721" y="400419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Advertising: Push unwanted sales or offers.</a:t>
            </a:r>
            <a:endParaRPr lang="en-US" sz="1750" dirty="0"/>
          </a:p>
        </p:txBody>
      </p:sp>
      <p:sp>
        <p:nvSpPr>
          <p:cNvPr id="9" name="Text 6"/>
          <p:cNvSpPr/>
          <p:nvPr/>
        </p:nvSpPr>
        <p:spPr>
          <a:xfrm>
            <a:off x="10342721" y="4809292"/>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Malware Installation: Tricking users into downloading harmful files or links.</a:t>
            </a:r>
            <a:endParaRPr lang="en-US" sz="1750" dirty="0"/>
          </a:p>
        </p:txBody>
      </p:sp>
      <p:sp>
        <p:nvSpPr>
          <p:cNvPr id="10" name="Text 7"/>
          <p:cNvSpPr/>
          <p:nvPr/>
        </p:nvSpPr>
        <p:spPr>
          <a:xfrm>
            <a:off x="10342721" y="597729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Credential Theft: Phishing for sensitive information, such as bank details or passwords.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36169"/>
            <a:ext cx="6056471"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LITERATURE REVIEW</a:t>
            </a:r>
            <a:endParaRPr lang="en-US" sz="4450" dirty="0"/>
          </a:p>
        </p:txBody>
      </p:sp>
      <p:sp>
        <p:nvSpPr>
          <p:cNvPr id="4" name="Text 1"/>
          <p:cNvSpPr/>
          <p:nvPr/>
        </p:nvSpPr>
        <p:spPr>
          <a:xfrm>
            <a:off x="793790" y="2785110"/>
            <a:ext cx="7556421"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 paper by Francisco Jáñez-Martino et al. (2022) provides a comprehensive review of spam email detection techniques, focusing on the challenges posed by the dynamic nature of spam and the dataset shift problem. It highlights the importance of developing robust filters that can adapt to changing spammer strategies [1]. </a:t>
            </a:r>
            <a:endParaRPr lang="en-US" sz="1750" dirty="0"/>
          </a:p>
        </p:txBody>
      </p:sp>
      <p:sp>
        <p:nvSpPr>
          <p:cNvPr id="5" name="Text 2"/>
          <p:cNvSpPr/>
          <p:nvPr/>
        </p:nvSpPr>
        <p:spPr>
          <a:xfrm>
            <a:off x="793790" y="4678918"/>
            <a:ext cx="7556421"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Another paper surveys the latest developments in spam text detection and classification, discussing various techniques involving machine learning, deep learning, and text-based approaches. It also addresses the challenges in identifying spam and the control mechanisms used in existing works [2].</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44152"/>
            <a:ext cx="11575375"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Problems Encountered with Our Dataset</a:t>
            </a:r>
            <a:endParaRPr lang="en-US" sz="4450" dirty="0"/>
          </a:p>
        </p:txBody>
      </p:sp>
      <p:sp>
        <p:nvSpPr>
          <p:cNvPr id="3" name="Text 1"/>
          <p:cNvSpPr/>
          <p:nvPr/>
        </p:nvSpPr>
        <p:spPr>
          <a:xfrm>
            <a:off x="793790" y="401990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Class Imbalance:</a:t>
            </a:r>
            <a:endParaRPr lang="en-US" sz="2200" dirty="0"/>
          </a:p>
        </p:txBody>
      </p:sp>
      <p:sp>
        <p:nvSpPr>
          <p:cNvPr id="4" name="Text 2"/>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Non-Spam: 8,000 samples (majority class)</a:t>
            </a:r>
            <a:endParaRPr lang="en-US" sz="1750" dirty="0"/>
          </a:p>
        </p:txBody>
      </p:sp>
      <p:sp>
        <p:nvSpPr>
          <p:cNvPr id="5" name="Text 3"/>
          <p:cNvSpPr/>
          <p:nvPr/>
        </p:nvSpPr>
        <p:spPr>
          <a:xfrm>
            <a:off x="793790"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Spam: 1,200 samples (minority class)</a:t>
            </a:r>
            <a:endParaRPr lang="en-US" sz="1750" dirty="0"/>
          </a:p>
        </p:txBody>
      </p:sp>
      <p:sp>
        <p:nvSpPr>
          <p:cNvPr id="6" name="Text 4"/>
          <p:cNvSpPr/>
          <p:nvPr/>
        </p:nvSpPr>
        <p:spPr>
          <a:xfrm>
            <a:off x="7599521" y="4019907"/>
            <a:ext cx="3718441"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Impact on Model Training:</a:t>
            </a:r>
            <a:endParaRPr lang="en-US" sz="2200" dirty="0"/>
          </a:p>
        </p:txBody>
      </p:sp>
      <p:sp>
        <p:nvSpPr>
          <p:cNvPr id="7" name="Text 5"/>
          <p:cNvSpPr/>
          <p:nvPr/>
        </p:nvSpPr>
        <p:spPr>
          <a:xfrm>
            <a:off x="7599521" y="460105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Models favored the majority class, leading to poor spam detection performance.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08046"/>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SMOTE (Synthetic Minority Oversampling Technique)</a:t>
            </a:r>
            <a:endParaRPr lang="en-US" sz="4450" dirty="0"/>
          </a:p>
        </p:txBody>
      </p:sp>
      <p:sp>
        <p:nvSpPr>
          <p:cNvPr id="4" name="Text 1"/>
          <p:cNvSpPr/>
          <p:nvPr/>
        </p:nvSpPr>
        <p:spPr>
          <a:xfrm>
            <a:off x="793790" y="3974544"/>
            <a:ext cx="3084790"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Need for Resampling </a:t>
            </a:r>
            <a:endParaRPr lang="en-US" sz="2200" dirty="0"/>
          </a:p>
        </p:txBody>
      </p:sp>
      <p:sp>
        <p:nvSpPr>
          <p:cNvPr id="5" name="Text 2"/>
          <p:cNvSpPr/>
          <p:nvPr/>
        </p:nvSpPr>
        <p:spPr>
          <a:xfrm>
            <a:off x="793790" y="4669036"/>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To address imbalance and improve spam detection, resampling was necessary. </a:t>
            </a:r>
            <a:endParaRPr lang="en-US" sz="1750" dirty="0"/>
          </a:p>
        </p:txBody>
      </p:sp>
      <p:sp>
        <p:nvSpPr>
          <p:cNvPr id="6" name="Text 3"/>
          <p:cNvSpPr/>
          <p:nvPr/>
        </p:nvSpPr>
        <p:spPr>
          <a:xfrm>
            <a:off x="793790" y="547413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Chosen method: SMOTE (Synthetic Minority Oversampling Technique) </a:t>
            </a:r>
            <a:endParaRPr lang="en-US" sz="1750" dirty="0"/>
          </a:p>
        </p:txBody>
      </p:sp>
      <p:sp>
        <p:nvSpPr>
          <p:cNvPr id="7" name="Text 4"/>
          <p:cNvSpPr/>
          <p:nvPr/>
        </p:nvSpPr>
        <p:spPr>
          <a:xfrm>
            <a:off x="793790" y="591633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Generates synthetic samples for the minority class. </a:t>
            </a:r>
            <a:endParaRPr lang="en-US" sz="1750" dirty="0"/>
          </a:p>
        </p:txBody>
      </p:sp>
      <p:sp>
        <p:nvSpPr>
          <p:cNvPr id="8" name="Text 5"/>
          <p:cNvSpPr/>
          <p:nvPr/>
        </p:nvSpPr>
        <p:spPr>
          <a:xfrm>
            <a:off x="793790" y="635853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Ensures a balanced training dataset without removing existing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2946"/>
            <a:ext cx="6254353"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Details of the Solution</a:t>
            </a:r>
            <a:endParaRPr lang="en-US" sz="4450" dirty="0"/>
          </a:p>
        </p:txBody>
      </p:sp>
      <p:sp>
        <p:nvSpPr>
          <p:cNvPr id="3" name="Text 1"/>
          <p:cNvSpPr/>
          <p:nvPr/>
        </p:nvSpPr>
        <p:spPr>
          <a:xfrm>
            <a:off x="793790" y="1875353"/>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Addressing class imbalance through data resampling is crucial for improving the performance of machine learning models. The SMOTE technique, a powerful tool for synthetic minority oversampling, was chosen for its effectiveness in balancing datasets.</a:t>
            </a:r>
            <a:endParaRPr lang="en-US" sz="1750" dirty="0"/>
          </a:p>
        </p:txBody>
      </p:sp>
      <p:sp>
        <p:nvSpPr>
          <p:cNvPr id="4" name="Text 2"/>
          <p:cNvSpPr/>
          <p:nvPr/>
        </p:nvSpPr>
        <p:spPr>
          <a:xfrm>
            <a:off x="793790" y="2969657"/>
            <a:ext cx="6351270"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8000</a:t>
            </a:r>
            <a:endParaRPr lang="en-US" sz="5850" dirty="0"/>
          </a:p>
        </p:txBody>
      </p:sp>
      <p:sp>
        <p:nvSpPr>
          <p:cNvPr id="5" name="Text 3"/>
          <p:cNvSpPr/>
          <p:nvPr/>
        </p:nvSpPr>
        <p:spPr>
          <a:xfrm>
            <a:off x="2551748" y="400145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Initial Non-Spam</a:t>
            </a:r>
            <a:endParaRPr lang="en-US" sz="2200" dirty="0"/>
          </a:p>
        </p:txBody>
      </p:sp>
      <p:sp>
        <p:nvSpPr>
          <p:cNvPr id="6" name="Text 4"/>
          <p:cNvSpPr/>
          <p:nvPr/>
        </p:nvSpPr>
        <p:spPr>
          <a:xfrm>
            <a:off x="7485221" y="2969657"/>
            <a:ext cx="6351389"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1200</a:t>
            </a:r>
            <a:endParaRPr lang="en-US" sz="5850" dirty="0"/>
          </a:p>
        </p:txBody>
      </p:sp>
      <p:sp>
        <p:nvSpPr>
          <p:cNvPr id="7" name="Text 5"/>
          <p:cNvSpPr/>
          <p:nvPr/>
        </p:nvSpPr>
        <p:spPr>
          <a:xfrm>
            <a:off x="9243298" y="400145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Initial Spam</a:t>
            </a:r>
            <a:endParaRPr lang="en-US" sz="2200" dirty="0"/>
          </a:p>
        </p:txBody>
      </p:sp>
      <p:sp>
        <p:nvSpPr>
          <p:cNvPr id="8" name="Text 6"/>
          <p:cNvSpPr/>
          <p:nvPr/>
        </p:nvSpPr>
        <p:spPr>
          <a:xfrm>
            <a:off x="793790" y="5149572"/>
            <a:ext cx="6351270"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6286</a:t>
            </a:r>
            <a:endParaRPr lang="en-US" sz="5850" dirty="0"/>
          </a:p>
        </p:txBody>
      </p:sp>
      <p:sp>
        <p:nvSpPr>
          <p:cNvPr id="9" name="Text 7"/>
          <p:cNvSpPr/>
          <p:nvPr/>
        </p:nvSpPr>
        <p:spPr>
          <a:xfrm>
            <a:off x="2551748" y="618136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Final Non-Spam</a:t>
            </a:r>
            <a:endParaRPr lang="en-US" sz="2200" dirty="0"/>
          </a:p>
        </p:txBody>
      </p:sp>
      <p:sp>
        <p:nvSpPr>
          <p:cNvPr id="10" name="Text 8"/>
          <p:cNvSpPr/>
          <p:nvPr/>
        </p:nvSpPr>
        <p:spPr>
          <a:xfrm>
            <a:off x="7485221" y="5149572"/>
            <a:ext cx="6351389" cy="748427"/>
          </a:xfrm>
          <a:prstGeom prst="rect">
            <a:avLst/>
          </a:prstGeom>
          <a:noFill/>
          <a:ln/>
        </p:spPr>
        <p:txBody>
          <a:bodyPr wrap="none" lIns="0" tIns="0" rIns="0" bIns="0" rtlCol="0" anchor="t"/>
          <a:lstStyle/>
          <a:p>
            <a:pPr algn="ctr" indent="0" marL="0">
              <a:lnSpc>
                <a:spcPts val="5850"/>
              </a:lnSpc>
              <a:buNone/>
            </a:pPr>
            <a:r>
              <a:rPr lang="en-US" sz="5850" dirty="0">
                <a:solidFill>
                  <a:srgbClr val="DCD7E5"/>
                </a:solidFill>
                <a:latin typeface="Montserrat" pitchFamily="34" charset="0"/>
                <a:ea typeface="Montserrat" pitchFamily="34" charset="-122"/>
                <a:cs typeface="Montserrat" pitchFamily="34" charset="-120"/>
              </a:rPr>
              <a:t>6286</a:t>
            </a:r>
            <a:endParaRPr lang="en-US" sz="5850" dirty="0"/>
          </a:p>
        </p:txBody>
      </p:sp>
      <p:sp>
        <p:nvSpPr>
          <p:cNvPr id="11" name="Text 9"/>
          <p:cNvSpPr/>
          <p:nvPr/>
        </p:nvSpPr>
        <p:spPr>
          <a:xfrm>
            <a:off x="9243298" y="618136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Final Spam</a:t>
            </a:r>
            <a:endParaRPr lang="en-US" sz="2200" dirty="0"/>
          </a:p>
        </p:txBody>
      </p:sp>
      <p:sp>
        <p:nvSpPr>
          <p:cNvPr id="12" name="Text 10"/>
          <p:cNvSpPr/>
          <p:nvPr/>
        </p:nvSpPr>
        <p:spPr>
          <a:xfrm>
            <a:off x="793790" y="6790849"/>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result is a balanced training dataset, crucial for enhancing the model's ability to accurately identify both spam and non-spam emails.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358509"/>
            <a:ext cx="10400109"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Introducing GloVe Word Embedding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What is GloVe?</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GloVe is an unsupervised learning algorithm that produces high-quality word vectors from large text corpora.</a:t>
            </a:r>
            <a:endParaRPr lang="en-US" sz="1750" dirty="0"/>
          </a:p>
        </p:txBody>
      </p:sp>
      <p:sp>
        <p:nvSpPr>
          <p:cNvPr id="5" name="Text 3"/>
          <p:cNvSpPr/>
          <p:nvPr/>
        </p:nvSpPr>
        <p:spPr>
          <a:xfrm>
            <a:off x="5332928" y="3634264"/>
            <a:ext cx="3004899"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Capturing Semantics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GloVe word embeddings effectively capture the semantic relationships between words, allowing for more nuanced text analysis.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Pre-trained Models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Pre-trained GloVe models are widely available, providing a powerful starting point for various NLP tasks.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714" y="940951"/>
            <a:ext cx="12782907" cy="681038"/>
          </a:xfrm>
          <a:prstGeom prst="rect">
            <a:avLst/>
          </a:prstGeom>
          <a:noFill/>
          <a:ln/>
        </p:spPr>
        <p:txBody>
          <a:bodyPr wrap="none" lIns="0" tIns="0" rIns="0" bIns="0" rtlCol="0" anchor="t"/>
          <a:lstStyle/>
          <a:p>
            <a:pPr indent="0" marL="0">
              <a:lnSpc>
                <a:spcPts val="5350"/>
              </a:lnSpc>
              <a:buNone/>
            </a:pPr>
            <a:r>
              <a:rPr lang="en-US" sz="4250" dirty="0">
                <a:solidFill>
                  <a:srgbClr val="F2F0F4"/>
                </a:solidFill>
                <a:latin typeface="Montserrat" pitchFamily="34" charset="0"/>
                <a:ea typeface="Montserrat" pitchFamily="34" charset="-122"/>
                <a:cs typeface="Montserrat" pitchFamily="34" charset="-120"/>
              </a:rPr>
              <a:t>Steps for Using GloVe in Email Spam Detection</a:t>
            </a:r>
            <a:endParaRPr lang="en-US" sz="4250" dirty="0"/>
          </a:p>
        </p:txBody>
      </p:sp>
      <p:pic>
        <p:nvPicPr>
          <p:cNvPr id="3" name="Image 0" descr="preencoded.png">    </p:cNvPr>
          <p:cNvPicPr>
            <a:picLocks noChangeAspect="1"/>
          </p:cNvPicPr>
          <p:nvPr/>
        </p:nvPicPr>
        <p:blipFill>
          <a:blip r:embed="rId1"/>
          <a:stretch>
            <a:fillRect/>
          </a:stretch>
        </p:blipFill>
        <p:spPr>
          <a:xfrm>
            <a:off x="762714" y="2057876"/>
            <a:ext cx="1089660" cy="1743551"/>
          </a:xfrm>
          <a:prstGeom prst="rect">
            <a:avLst/>
          </a:prstGeom>
        </p:spPr>
      </p:pic>
      <p:sp>
        <p:nvSpPr>
          <p:cNvPr id="4" name="Text 1"/>
          <p:cNvSpPr/>
          <p:nvPr/>
        </p:nvSpPr>
        <p:spPr>
          <a:xfrm>
            <a:off x="2179201" y="2275761"/>
            <a:ext cx="4491871" cy="340519"/>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Obtain Pre-trained GloVe Vectors</a:t>
            </a:r>
            <a:endParaRPr lang="en-US" sz="2100" dirty="0"/>
          </a:p>
        </p:txBody>
      </p:sp>
      <p:sp>
        <p:nvSpPr>
          <p:cNvPr id="5" name="Text 2"/>
          <p:cNvSpPr/>
          <p:nvPr/>
        </p:nvSpPr>
        <p:spPr>
          <a:xfrm>
            <a:off x="2179201" y="2747010"/>
            <a:ext cx="11688485" cy="697468"/>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Download pre-trained GloVe word embeddings, such as GloVe.6B.100d.txt, which contain vector representations of millions of words learned from large text corpora.</a:t>
            </a:r>
            <a:endParaRPr lang="en-US" sz="1700" dirty="0"/>
          </a:p>
        </p:txBody>
      </p:sp>
      <p:pic>
        <p:nvPicPr>
          <p:cNvPr id="6" name="Image 1" descr="preencoded.png">    </p:cNvPr>
          <p:cNvPicPr>
            <a:picLocks noChangeAspect="1"/>
          </p:cNvPicPr>
          <p:nvPr/>
        </p:nvPicPr>
        <p:blipFill>
          <a:blip r:embed="rId2"/>
          <a:stretch>
            <a:fillRect/>
          </a:stretch>
        </p:blipFill>
        <p:spPr>
          <a:xfrm>
            <a:off x="762714" y="3801427"/>
            <a:ext cx="1089660" cy="1743551"/>
          </a:xfrm>
          <a:prstGeom prst="rect">
            <a:avLst/>
          </a:prstGeom>
        </p:spPr>
      </p:pic>
      <p:sp>
        <p:nvSpPr>
          <p:cNvPr id="7" name="Text 3"/>
          <p:cNvSpPr/>
          <p:nvPr/>
        </p:nvSpPr>
        <p:spPr>
          <a:xfrm>
            <a:off x="2179201" y="4019312"/>
            <a:ext cx="2724269" cy="340519"/>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Create a Vocabulary</a:t>
            </a:r>
            <a:endParaRPr lang="en-US" sz="2100" dirty="0"/>
          </a:p>
        </p:txBody>
      </p:sp>
      <p:sp>
        <p:nvSpPr>
          <p:cNvPr id="8" name="Text 4"/>
          <p:cNvSpPr/>
          <p:nvPr/>
        </p:nvSpPr>
        <p:spPr>
          <a:xfrm>
            <a:off x="2179201" y="4490561"/>
            <a:ext cx="11688485" cy="697468"/>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Tokenize the email dataset to build a vocabulary of unique words, then map each word to its corresponding pre-trained GloVe vector. Handle out-of-vocabulary words by using random vectors or a mean of all embeddings.</a:t>
            </a:r>
            <a:endParaRPr lang="en-US" sz="1700" dirty="0"/>
          </a:p>
        </p:txBody>
      </p:sp>
      <p:pic>
        <p:nvPicPr>
          <p:cNvPr id="9" name="Image 2" descr="preencoded.png">    </p:cNvPr>
          <p:cNvPicPr>
            <a:picLocks noChangeAspect="1"/>
          </p:cNvPicPr>
          <p:nvPr/>
        </p:nvPicPr>
        <p:blipFill>
          <a:blip r:embed="rId3"/>
          <a:stretch>
            <a:fillRect/>
          </a:stretch>
        </p:blipFill>
        <p:spPr>
          <a:xfrm>
            <a:off x="762714" y="5544979"/>
            <a:ext cx="1089660" cy="1743551"/>
          </a:xfrm>
          <a:prstGeom prst="rect">
            <a:avLst/>
          </a:prstGeom>
        </p:spPr>
      </p:pic>
      <p:sp>
        <p:nvSpPr>
          <p:cNvPr id="10" name="Text 5"/>
          <p:cNvSpPr/>
          <p:nvPr/>
        </p:nvSpPr>
        <p:spPr>
          <a:xfrm>
            <a:off x="2179201" y="5762863"/>
            <a:ext cx="4324945" cy="340519"/>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Represent Emails as Sequences</a:t>
            </a:r>
            <a:endParaRPr lang="en-US" sz="2100" dirty="0"/>
          </a:p>
        </p:txBody>
      </p:sp>
      <p:sp>
        <p:nvSpPr>
          <p:cNvPr id="11" name="Text 6"/>
          <p:cNvSpPr/>
          <p:nvPr/>
        </p:nvSpPr>
        <p:spPr>
          <a:xfrm>
            <a:off x="2179201" y="6234113"/>
            <a:ext cx="11688485" cy="697468"/>
          </a:xfrm>
          <a:prstGeom prst="rect">
            <a:avLst/>
          </a:prstGeom>
          <a:noFill/>
          <a:ln/>
        </p:spPr>
        <p:txBody>
          <a:bodyPr wrap="squar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Replace each word in an email with its GloVe vector to create a sequence of word embeddings. Pad shorter emails with zero vectors to match the length of the longest email.</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10988635"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LSTM Networks for Spam Classification</a:t>
            </a:r>
            <a:endParaRPr lang="en-US" sz="4450" dirty="0"/>
          </a:p>
        </p:txBody>
      </p:sp>
      <p:sp>
        <p:nvSpPr>
          <p:cNvPr id="4" name="Shape 1"/>
          <p:cNvSpPr/>
          <p:nvPr/>
        </p:nvSpPr>
        <p:spPr>
          <a:xfrm>
            <a:off x="793790" y="4851440"/>
            <a:ext cx="4196358" cy="2410897"/>
          </a:xfrm>
          <a:prstGeom prst="roundRect">
            <a:avLst>
              <a:gd name="adj" fmla="val 3952"/>
            </a:avLst>
          </a:prstGeom>
          <a:solidFill>
            <a:srgbClr val="31136C"/>
          </a:solidFill>
          <a:ln w="7620">
            <a:solidFill>
              <a:srgbClr val="4A2C85"/>
            </a:solidFill>
            <a:prstDash val="solid"/>
          </a:ln>
        </p:spPr>
      </p:sp>
      <p:sp>
        <p:nvSpPr>
          <p:cNvPr id="5" name="Text 2"/>
          <p:cNvSpPr/>
          <p:nvPr/>
        </p:nvSpPr>
        <p:spPr>
          <a:xfrm>
            <a:off x="1028224" y="5085874"/>
            <a:ext cx="3665101"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Long Short-Term Memory</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LSTM networks are a type of recurrent neural network (RNN) that can effectively model sequential data, such as email text.</a:t>
            </a:r>
            <a:endParaRPr lang="en-US" sz="1750" dirty="0"/>
          </a:p>
        </p:txBody>
      </p:sp>
      <p:sp>
        <p:nvSpPr>
          <p:cNvPr id="7" name="Shape 4"/>
          <p:cNvSpPr/>
          <p:nvPr/>
        </p:nvSpPr>
        <p:spPr>
          <a:xfrm>
            <a:off x="5216962" y="4851440"/>
            <a:ext cx="4196358" cy="2410897"/>
          </a:xfrm>
          <a:prstGeom prst="roundRect">
            <a:avLst>
              <a:gd name="adj" fmla="val 3952"/>
            </a:avLst>
          </a:prstGeom>
          <a:solidFill>
            <a:srgbClr val="31136C"/>
          </a:solidFill>
          <a:ln w="7620">
            <a:solidFill>
              <a:srgbClr val="4A2C85"/>
            </a:solidFill>
            <a:prstDash val="solid"/>
          </a:ln>
        </p:spPr>
      </p:sp>
      <p:sp>
        <p:nvSpPr>
          <p:cNvPr id="8" name="Text 5"/>
          <p:cNvSpPr/>
          <p:nvPr/>
        </p:nvSpPr>
        <p:spPr>
          <a:xfrm>
            <a:off x="5451396"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Capturing Context</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LSTMs can learn to understand the context and semantics of email content, enabling more accurate spam detection.</a:t>
            </a:r>
            <a:endParaRPr lang="en-US" sz="1750" dirty="0"/>
          </a:p>
        </p:txBody>
      </p:sp>
      <p:sp>
        <p:nvSpPr>
          <p:cNvPr id="10" name="Shape 7"/>
          <p:cNvSpPr/>
          <p:nvPr/>
        </p:nvSpPr>
        <p:spPr>
          <a:xfrm>
            <a:off x="9640133" y="4851440"/>
            <a:ext cx="4196358" cy="2410897"/>
          </a:xfrm>
          <a:prstGeom prst="roundRect">
            <a:avLst>
              <a:gd name="adj" fmla="val 3952"/>
            </a:avLst>
          </a:prstGeom>
          <a:solidFill>
            <a:srgbClr val="31136C"/>
          </a:solidFill>
          <a:ln w="7620">
            <a:solidFill>
              <a:srgbClr val="4A2C85"/>
            </a:solidFill>
            <a:prstDash val="solid"/>
          </a:ln>
        </p:spPr>
      </p:sp>
      <p:sp>
        <p:nvSpPr>
          <p:cNvPr id="11" name="Text 8"/>
          <p:cNvSpPr/>
          <p:nvPr/>
        </p:nvSpPr>
        <p:spPr>
          <a:xfrm>
            <a:off x="9874568" y="5085874"/>
            <a:ext cx="2887861"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End-to-End Training</a:t>
            </a:r>
            <a:endParaRPr lang="en-US" sz="2200" dirty="0"/>
          </a:p>
        </p:txBody>
      </p:sp>
      <p:sp>
        <p:nvSpPr>
          <p:cNvPr id="12" name="Text 9"/>
          <p:cNvSpPr/>
          <p:nvPr/>
        </p:nvSpPr>
        <p:spPr>
          <a:xfrm>
            <a:off x="9874568" y="5576292"/>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LSTM model can be trained directly on the GloVe-encoded email text and spam/ham labels.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2024-11-26T19:49:23Z</dcterms:created>
  <dcterms:modified xsi:type="dcterms:W3CDTF">2024-11-26T19:49:23Z</dcterms:modified>
</cp:coreProperties>
</file>